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2" r:id="rId3"/>
    <p:sldId id="373" r:id="rId4"/>
    <p:sldId id="406" r:id="rId5"/>
    <p:sldId id="407" r:id="rId6"/>
    <p:sldId id="408" r:id="rId7"/>
    <p:sldId id="409" r:id="rId8"/>
    <p:sldId id="410" r:id="rId9"/>
    <p:sldId id="411" r:id="rId10"/>
    <p:sldId id="412" r:id="rId11"/>
  </p:sldIdLst>
  <p:sldSz cx="9144000" cy="6858000" type="screen4x3"/>
  <p:notesSz cx="6735763" cy="98567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FFCC00"/>
    <a:srgbClr val="333399"/>
    <a:srgbClr val="0033CC"/>
    <a:srgbClr val="FF7C80"/>
    <a:srgbClr val="FF0066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511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9961A2-8E79-451B-A1C3-EB099F1A89C7}" type="datetimeFigureOut">
              <a:rPr lang="ru-RU" altLang="ru-RU"/>
              <a:pPr>
                <a:defRPr/>
              </a:pPr>
              <a:t>05.08.2021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63075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7748E0-3525-4A9F-A118-0DAD5180E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79950"/>
            <a:ext cx="5389563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ea typeface="ＭＳ Ｐゴシック" pitchFamily="34" charset="-128"/>
              </a:defRPr>
            </a:lvl1pPr>
          </a:lstStyle>
          <a:p>
            <a:fld id="{69D6BB70-6713-4516-9274-3A2C2E8141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3565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ＭＳ Ｐゴシック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ＭＳ Ｐゴシック" panose="020B0600070205080204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ＭＳ Ｐゴシック" panose="020B0600070205080204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ＭＳ Ｐゴシック" panose="020B0600070205080204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ＭＳ Ｐゴシック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D5980-C6E6-46DD-9EA9-C628B35F73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D6534-9F65-482F-83F7-0995D9C7A9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74629-F76E-4D07-8E89-67D10A61D0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6CC4A-9763-4053-9B62-9DA56932BE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11565-230A-4C53-9FD6-EEC78D750C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3C886-0DC0-48A3-8017-DD6D31F629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ECA54-2003-45AF-98FC-065DD32ADF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9A6B8-21D3-4D45-AEE2-3A2183E54C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2DAEF-334F-429C-B694-61A5318248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D40CF-21A3-4D3C-BE42-012F9DCD6B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E77FB-801F-4537-84CF-0798162D5B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93A04-A392-4FD5-B1F7-AA8CFF1078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6FB97-6937-458A-9F0B-001E852E62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fld id="{4B705D62-1013-4F6A-890A-959FB55D54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79512" y="3861048"/>
            <a:ext cx="8640960" cy="144016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006666"/>
                </a:solidFill>
                <a:latin typeface="+mj-lt"/>
                <a:cs typeface="Arial" panose="020B0604020202020204" pitchFamily="34" charset="0"/>
              </a:rPr>
              <a:t>Результаты </a:t>
            </a:r>
            <a:r>
              <a:rPr lang="ru-RU" altLang="ru-RU" sz="1600" b="1" dirty="0" smtClean="0">
                <a:solidFill>
                  <a:srgbClr val="006666"/>
                </a:solidFill>
                <a:latin typeface="+mj-lt"/>
                <a:cs typeface="Arial" panose="020B0604020202020204" pitchFamily="34" charset="0"/>
              </a:rPr>
              <a:t>контрольных мероприятий, </a:t>
            </a:r>
            <a:endParaRPr lang="ru-RU" altLang="ru-RU" sz="1600" b="1" dirty="0" smtClean="0">
              <a:solidFill>
                <a:srgbClr val="006666"/>
              </a:solidFill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006666"/>
                </a:solidFill>
                <a:latin typeface="+mj-lt"/>
                <a:cs typeface="Arial" panose="020B0604020202020204" pitchFamily="34" charset="0"/>
              </a:rPr>
              <a:t>проведенных в первом полугодии 2021 </a:t>
            </a:r>
            <a:r>
              <a:rPr lang="ru-RU" altLang="ru-RU" sz="1600" b="1" dirty="0" smtClean="0">
                <a:solidFill>
                  <a:srgbClr val="006666"/>
                </a:solidFill>
                <a:latin typeface="+mj-lt"/>
                <a:cs typeface="Arial" panose="020B0604020202020204" pitchFamily="34" charset="0"/>
              </a:rPr>
              <a:t>года по закупкам, осуществляемым в рамках реализации Национальных проектов на территории Пензенской области</a:t>
            </a:r>
            <a:endParaRPr lang="ru-RU" altLang="ru-RU" sz="1600" b="1" dirty="0">
              <a:solidFill>
                <a:srgbClr val="006666"/>
              </a:solidFill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800" b="1" dirty="0">
              <a:solidFill>
                <a:srgbClr val="3C8C93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3C8C93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Демидова Е.Н.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3C8C93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руководитель Управления</a:t>
            </a:r>
            <a:endParaRPr lang="ru-RU" altLang="ru-RU" sz="1400" b="1" dirty="0">
              <a:solidFill>
                <a:srgbClr val="3C8C93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solidFill>
                <a:srgbClr val="3C8C93"/>
              </a:solidFill>
              <a:latin typeface="+mj-lt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763713" y="1989138"/>
            <a:ext cx="7380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006666"/>
                </a:solidFill>
                <a:ea typeface="ＭＳ Ｐゴシック" pitchFamily="34" charset="-128"/>
              </a:rPr>
              <a:t>УПРАВЛЕНИЕ ФЕДЕРАЛЬНОЙ АНТИМОНОПОЛЬНОЙ СЛУЖБЫ ПО ПЕНЗЕНСКОЙ ОБЛАСТИ</a:t>
            </a:r>
            <a:endParaRPr lang="en-US" altLang="ru-RU" sz="1800" b="1" dirty="0">
              <a:solidFill>
                <a:srgbClr val="00666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776" y="1124744"/>
            <a:ext cx="37444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КУЛЬТУРА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24944"/>
            <a:ext cx="75608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Проведено </a:t>
            </a:r>
            <a:r>
              <a:rPr lang="ru-RU" sz="1200" b="1" dirty="0">
                <a:solidFill>
                  <a:schemeClr val="tx1"/>
                </a:solidFill>
              </a:rPr>
              <a:t>13 </a:t>
            </a:r>
            <a:r>
              <a:rPr lang="ru-RU" sz="1200" b="1" dirty="0" smtClean="0">
                <a:solidFill>
                  <a:schemeClr val="tx1"/>
                </a:solidFill>
              </a:rPr>
              <a:t>контрольных мероприятий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при этом выявлены нарушения в </a:t>
            </a:r>
            <a:r>
              <a:rPr lang="ru-RU" sz="1200" b="1" dirty="0" smtClean="0">
                <a:solidFill>
                  <a:schemeClr val="tx1"/>
                </a:solidFill>
              </a:rPr>
              <a:t>4 </a:t>
            </a:r>
            <a:r>
              <a:rPr lang="ru-RU" sz="1200" b="1" dirty="0">
                <a:solidFill>
                  <a:schemeClr val="tx1"/>
                </a:solidFill>
              </a:rPr>
              <a:t>закупках </a:t>
            </a:r>
            <a:r>
              <a:rPr lang="ru-RU" sz="1200" dirty="0">
                <a:solidFill>
                  <a:schemeClr val="tx1"/>
                </a:solidFill>
              </a:rPr>
              <a:t>в части утверждения документации с нарушением требований законодательства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устранения нарушений выдано </a:t>
            </a:r>
            <a:r>
              <a:rPr lang="ru-RU" sz="1200" b="1" dirty="0" smtClean="0">
                <a:solidFill>
                  <a:schemeClr val="tx1"/>
                </a:solidFill>
              </a:rPr>
              <a:t>1 предписание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Возбуждено </a:t>
            </a:r>
            <a:r>
              <a:rPr lang="ru-RU" sz="1200" b="1" dirty="0" smtClean="0">
                <a:solidFill>
                  <a:schemeClr val="tx1"/>
                </a:solidFill>
              </a:rPr>
              <a:t>2 дела </a:t>
            </a:r>
            <a:r>
              <a:rPr lang="ru-RU" sz="1200" dirty="0">
                <a:solidFill>
                  <a:schemeClr val="tx1"/>
                </a:solidFill>
              </a:rPr>
              <a:t>об </a:t>
            </a:r>
            <a:r>
              <a:rPr lang="ru-RU" sz="1200" dirty="0" smtClean="0">
                <a:solidFill>
                  <a:schemeClr val="tx1"/>
                </a:solidFill>
              </a:rPr>
              <a:t>административных правонарушениях </a:t>
            </a:r>
            <a:r>
              <a:rPr lang="ru-RU" sz="1200" dirty="0">
                <a:solidFill>
                  <a:schemeClr val="tx1"/>
                </a:solidFill>
              </a:rPr>
              <a:t>в отношении </a:t>
            </a:r>
            <a:r>
              <a:rPr lang="ru-RU" sz="1200" dirty="0" smtClean="0">
                <a:solidFill>
                  <a:schemeClr val="tx1"/>
                </a:solidFill>
              </a:rPr>
              <a:t>должностных лиц </a:t>
            </a:r>
            <a:r>
              <a:rPr lang="ru-RU" sz="1200" dirty="0">
                <a:solidFill>
                  <a:schemeClr val="tx1"/>
                </a:solidFill>
              </a:rPr>
              <a:t>по части 4.2 статьи 7.30 КоАП </a:t>
            </a:r>
            <a:r>
              <a:rPr lang="ru-RU" sz="1200" dirty="0" smtClean="0">
                <a:solidFill>
                  <a:schemeClr val="tx1"/>
                </a:solidFill>
              </a:rPr>
              <a:t>РФ. Дела </a:t>
            </a:r>
            <a:r>
              <a:rPr lang="ru-RU" sz="1200" dirty="0">
                <a:solidFill>
                  <a:schemeClr val="tx1"/>
                </a:solidFill>
              </a:rPr>
              <a:t>об административных правонарушениях (в остальной части) находятся в стадии возбуждения.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99550A-0E39-4C25-9484-10A9A847F3A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5088"/>
            <a:ext cx="9144000" cy="60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altLang="ru-RU" sz="16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КОНТРОЛЬНЫЕ МЕРОПРИЯТИЯ В РАМКАХ НАЦПРОЕКТОВ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790" y="1448780"/>
            <a:ext cx="243500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Рассмотрение жалоб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 порядке 44-ФЗ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1442515"/>
            <a:ext cx="5616624" cy="1230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Во </a:t>
            </a:r>
            <a:r>
              <a:rPr lang="ru-RU" sz="1400" b="1" dirty="0">
                <a:solidFill>
                  <a:schemeClr val="tx1"/>
                </a:solidFill>
              </a:rPr>
              <a:t>исполнение поручения Президента Российской Федерации от 23.05.2019 № Пр-907, ФАС России от 13.06.2019 № МЕ/49839-ПР/19 </a:t>
            </a:r>
            <a:r>
              <a:rPr lang="ru-RU" sz="1400" b="1" dirty="0" smtClean="0">
                <a:solidFill>
                  <a:schemeClr val="tx1"/>
                </a:solidFill>
              </a:rPr>
              <a:t>проводится ежемесячно </a:t>
            </a:r>
            <a:r>
              <a:rPr lang="ru-RU" sz="1400" b="1" dirty="0">
                <a:solidFill>
                  <a:schemeClr val="tx1"/>
                </a:solidFill>
              </a:rPr>
              <a:t>не менее пяти инициативных внеплановых проверок по таким </a:t>
            </a:r>
            <a:r>
              <a:rPr lang="ru-RU" sz="1400" b="1" dirty="0" smtClean="0">
                <a:solidFill>
                  <a:schemeClr val="tx1"/>
                </a:solidFill>
              </a:rPr>
              <a:t>закупкам в рамках 44-ФЗ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79121" y="3044574"/>
            <a:ext cx="5625327" cy="1278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соответствии с приказом ФАС России от 18.07.2019 № 968/19 </a:t>
            </a:r>
            <a:r>
              <a:rPr lang="ru-RU" sz="1400" b="1" dirty="0" smtClean="0">
                <a:solidFill>
                  <a:schemeClr val="tx1"/>
                </a:solidFill>
              </a:rPr>
              <a:t>еженедельный </a:t>
            </a:r>
            <a:r>
              <a:rPr lang="ru-RU" sz="1400" b="1" dirty="0">
                <a:solidFill>
                  <a:schemeClr val="tx1"/>
                </a:solidFill>
              </a:rPr>
              <a:t>мониторинг за соблюдением положений статей 10, 11, 11.1, 14.1 – 14.8, 15, 16, 17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Закона о защите конкуренции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790" y="3098574"/>
            <a:ext cx="243500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Рассмотрение жалоб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 порядке 223-ФЗ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790" y="4797152"/>
            <a:ext cx="833965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1400" b="1" dirty="0">
                <a:solidFill>
                  <a:schemeClr val="tx1"/>
                </a:solidFill>
              </a:rPr>
              <a:t>с прокуратурой и иными контрольными, надзирающими органами в рамках межведомственной рабочей группы по противодействию правонарушениям при реализации национальных проектов, созданной при </a:t>
            </a:r>
            <a:r>
              <a:rPr lang="ru-RU" sz="1400" b="1" dirty="0" smtClean="0">
                <a:solidFill>
                  <a:schemeClr val="tx1"/>
                </a:solidFill>
              </a:rPr>
              <a:t>Прокуратуре </a:t>
            </a:r>
            <a:r>
              <a:rPr lang="ru-RU" sz="1400" b="1" dirty="0">
                <a:solidFill>
                  <a:schemeClr val="tx1"/>
                </a:solidFill>
              </a:rPr>
              <a:t>Пензенской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117400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 </a:t>
            </a:r>
            <a:r>
              <a:rPr lang="ru-RU" altLang="ru-RU" sz="14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ПЕРВОМ ПОЛУГОДИИ 2021 </a:t>
            </a:r>
            <a:r>
              <a:rPr lang="ru-RU" altLang="ru-RU" sz="14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1124744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ДЕМОГРАФИЯ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24944"/>
            <a:ext cx="763284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Осуществлено </a:t>
            </a:r>
            <a:r>
              <a:rPr lang="ru-RU" sz="1200" b="1" dirty="0" smtClean="0">
                <a:solidFill>
                  <a:schemeClr val="tx1"/>
                </a:solidFill>
              </a:rPr>
              <a:t>5 контрольных мероприятий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из них в </a:t>
            </a:r>
            <a:r>
              <a:rPr lang="ru-RU" sz="1200" b="1" dirty="0" smtClean="0">
                <a:solidFill>
                  <a:schemeClr val="tx1"/>
                </a:solidFill>
              </a:rPr>
              <a:t>1 закупке </a:t>
            </a:r>
            <a:r>
              <a:rPr lang="ru-RU" sz="1200" b="1" dirty="0">
                <a:solidFill>
                  <a:schemeClr val="tx1"/>
                </a:solidFill>
              </a:rPr>
              <a:t>выявлены нарушения</a:t>
            </a:r>
            <a:r>
              <a:rPr lang="ru-RU" sz="1200" dirty="0">
                <a:solidFill>
                  <a:schemeClr val="tx1"/>
                </a:solidFill>
              </a:rPr>
              <a:t> Закона о контрактной системе в части утверждения документации с нарушением требований законодательства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устранения выявленных нарушений </a:t>
            </a:r>
            <a:r>
              <a:rPr lang="ru-RU" sz="1200" dirty="0" smtClean="0">
                <a:solidFill>
                  <a:schemeClr val="tx1"/>
                </a:solidFill>
              </a:rPr>
              <a:t>выдано </a:t>
            </a:r>
            <a:r>
              <a:rPr lang="ru-RU" sz="1200" b="1" dirty="0" smtClean="0">
                <a:solidFill>
                  <a:schemeClr val="tx1"/>
                </a:solidFill>
              </a:rPr>
              <a:t>1 предписание.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По выявленным фактам </a:t>
            </a:r>
            <a:r>
              <a:rPr lang="ru-RU" sz="1200" dirty="0" smtClean="0">
                <a:solidFill>
                  <a:schemeClr val="tx1"/>
                </a:solidFill>
              </a:rPr>
              <a:t>возбуждено </a:t>
            </a:r>
            <a:r>
              <a:rPr lang="ru-RU" sz="1200" b="1" dirty="0" smtClean="0">
                <a:solidFill>
                  <a:schemeClr val="tx1"/>
                </a:solidFill>
              </a:rPr>
              <a:t>1 дело </a:t>
            </a:r>
            <a:r>
              <a:rPr lang="ru-RU" sz="1200" b="1" dirty="0">
                <a:solidFill>
                  <a:schemeClr val="tx1"/>
                </a:solidFill>
              </a:rPr>
              <a:t>об </a:t>
            </a:r>
            <a:r>
              <a:rPr lang="ru-RU" sz="1200" b="1" dirty="0" smtClean="0">
                <a:solidFill>
                  <a:schemeClr val="tx1"/>
                </a:solidFill>
              </a:rPr>
              <a:t>административном правонарушении </a:t>
            </a:r>
            <a:r>
              <a:rPr lang="ru-RU" sz="1200" dirty="0">
                <a:solidFill>
                  <a:schemeClr val="tx1"/>
                </a:solidFill>
              </a:rPr>
              <a:t>в отношении </a:t>
            </a:r>
            <a:r>
              <a:rPr lang="ru-RU" sz="1200" dirty="0" smtClean="0">
                <a:solidFill>
                  <a:schemeClr val="tx1"/>
                </a:solidFill>
              </a:rPr>
              <a:t>должностного лица </a:t>
            </a:r>
            <a:r>
              <a:rPr lang="ru-RU" sz="1200" dirty="0">
                <a:solidFill>
                  <a:schemeClr val="tx1"/>
                </a:solidFill>
              </a:rPr>
              <a:t>по части 4.2 статьи 7.30 КоАП </a:t>
            </a:r>
            <a:r>
              <a:rPr lang="ru-RU" sz="1200" dirty="0" smtClean="0">
                <a:solidFill>
                  <a:schemeClr val="tx1"/>
                </a:solidFill>
              </a:rPr>
              <a:t>РФ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1124744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ЗДРАВООХРАНЕНИЕ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20606"/>
            <a:ext cx="775095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Осуществлено </a:t>
            </a:r>
            <a:r>
              <a:rPr lang="ru-RU" sz="1200" b="1" dirty="0" smtClean="0">
                <a:solidFill>
                  <a:schemeClr val="tx1"/>
                </a:solidFill>
              </a:rPr>
              <a:t>10 контрольных мероприятий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при этом выявлены нарушения Закона о контрактной системе в части утверждения документации с нарушением требований законодательства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 при проведени</a:t>
            </a:r>
            <a:r>
              <a:rPr lang="ru-RU" sz="1200" dirty="0" smtClean="0">
                <a:solidFill>
                  <a:schemeClr val="tx1"/>
                </a:solidFill>
              </a:rPr>
              <a:t>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1 закупки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устранения нарушения выдано </a:t>
            </a:r>
            <a:r>
              <a:rPr lang="ru-RU" sz="1200" b="1" dirty="0">
                <a:solidFill>
                  <a:schemeClr val="tx1"/>
                </a:solidFill>
              </a:rPr>
              <a:t>1 </a:t>
            </a:r>
            <a:r>
              <a:rPr lang="ru-RU" sz="1200" b="1" dirty="0" smtClean="0">
                <a:solidFill>
                  <a:schemeClr val="tx1"/>
                </a:solidFill>
              </a:rPr>
              <a:t>предписание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1124744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ОБРАЗОВАНИЕ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24944"/>
            <a:ext cx="75608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порядке Закона </a:t>
            </a:r>
            <a:r>
              <a:rPr lang="ru-RU" sz="1200" b="1" dirty="0" smtClean="0">
                <a:solidFill>
                  <a:schemeClr val="tx1"/>
                </a:solidFill>
              </a:rPr>
              <a:t>44-ФЗ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Осуществлено </a:t>
            </a:r>
            <a:r>
              <a:rPr lang="ru-RU" sz="1200" b="1" dirty="0" smtClean="0">
                <a:solidFill>
                  <a:schemeClr val="tx1"/>
                </a:solidFill>
              </a:rPr>
              <a:t>10 контрольных мероприятий, </a:t>
            </a:r>
            <a:r>
              <a:rPr lang="ru-RU" sz="1200" dirty="0" smtClean="0">
                <a:solidFill>
                  <a:schemeClr val="tx1"/>
                </a:solidFill>
              </a:rPr>
              <a:t>при </a:t>
            </a:r>
            <a:r>
              <a:rPr lang="ru-RU" sz="1200" dirty="0">
                <a:solidFill>
                  <a:schemeClr val="tx1"/>
                </a:solidFill>
              </a:rPr>
              <a:t>проведении </a:t>
            </a:r>
            <a:r>
              <a:rPr lang="ru-RU" sz="1200" b="1" dirty="0" smtClean="0">
                <a:solidFill>
                  <a:schemeClr val="tx1"/>
                </a:solidFill>
              </a:rPr>
              <a:t>4 закупок </a:t>
            </a:r>
            <a:r>
              <a:rPr lang="ru-RU" sz="1200" dirty="0" smtClean="0">
                <a:solidFill>
                  <a:schemeClr val="tx1"/>
                </a:solidFill>
              </a:rPr>
              <a:t>выявлены </a:t>
            </a:r>
            <a:r>
              <a:rPr lang="ru-RU" sz="1200" dirty="0">
                <a:solidFill>
                  <a:schemeClr val="tx1"/>
                </a:solidFill>
              </a:rPr>
              <a:t>нарушения Закона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системе. Выдано </a:t>
            </a:r>
            <a:r>
              <a:rPr lang="ru-RU" sz="1200" b="1" dirty="0" smtClean="0">
                <a:solidFill>
                  <a:schemeClr val="tx1"/>
                </a:solidFill>
              </a:rPr>
              <a:t>1 предписание </a:t>
            </a:r>
            <a:r>
              <a:rPr lang="ru-RU" sz="1200" dirty="0" smtClean="0">
                <a:solidFill>
                  <a:schemeClr val="tx1"/>
                </a:solidFill>
              </a:rPr>
              <a:t>об устранении нарушений.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Возбуждено </a:t>
            </a:r>
            <a:r>
              <a:rPr lang="ru-RU" sz="1200" b="1" dirty="0" smtClean="0">
                <a:solidFill>
                  <a:schemeClr val="tx1"/>
                </a:solidFill>
              </a:rPr>
              <a:t>1 дело </a:t>
            </a:r>
            <a:r>
              <a:rPr lang="ru-RU" sz="1200" dirty="0">
                <a:solidFill>
                  <a:schemeClr val="tx1"/>
                </a:solidFill>
              </a:rPr>
              <a:t>об административном правонарушении в отношении должностного лица по части 4.2 статьи 7.30 КоАП </a:t>
            </a:r>
            <a:r>
              <a:rPr lang="ru-RU" sz="1200" dirty="0" smtClean="0">
                <a:solidFill>
                  <a:schemeClr val="tx1"/>
                </a:solidFill>
              </a:rPr>
              <a:t>РФ.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75756" y="1053108"/>
            <a:ext cx="41044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ЖИЛЬЁ И ГОРОДСКАЯ СРЕДА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24944"/>
            <a:ext cx="763284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Осуществлено </a:t>
            </a:r>
            <a:r>
              <a:rPr lang="ru-RU" sz="1200" b="1" dirty="0" smtClean="0">
                <a:solidFill>
                  <a:schemeClr val="tx1"/>
                </a:solidFill>
              </a:rPr>
              <a:t>21 контрольное мероприятие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при этом выявлены нарушения в </a:t>
            </a:r>
            <a:r>
              <a:rPr lang="ru-RU" sz="1200" b="1" dirty="0" smtClean="0">
                <a:solidFill>
                  <a:schemeClr val="tx1"/>
                </a:solidFill>
              </a:rPr>
              <a:t>5 </a:t>
            </a:r>
            <a:r>
              <a:rPr lang="ru-RU" sz="1200" b="1" dirty="0">
                <a:solidFill>
                  <a:schemeClr val="tx1"/>
                </a:solidFill>
              </a:rPr>
              <a:t>закупках </a:t>
            </a:r>
            <a:r>
              <a:rPr lang="ru-RU" sz="1200" dirty="0">
                <a:solidFill>
                  <a:schemeClr val="tx1"/>
                </a:solidFill>
              </a:rPr>
              <a:t>в части утверждения документации с нарушением требований законодательства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устранения нарушений выдано </a:t>
            </a:r>
            <a:r>
              <a:rPr lang="ru-RU" sz="1200" b="1" dirty="0" smtClean="0">
                <a:solidFill>
                  <a:schemeClr val="tx1"/>
                </a:solidFill>
              </a:rPr>
              <a:t>1 предписание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Возбуждено </a:t>
            </a:r>
            <a:r>
              <a:rPr lang="ru-RU" sz="1200" b="1" dirty="0">
                <a:solidFill>
                  <a:schemeClr val="tx1"/>
                </a:solidFill>
              </a:rPr>
              <a:t>3 дела </a:t>
            </a:r>
            <a:r>
              <a:rPr lang="ru-RU" sz="1200" dirty="0">
                <a:solidFill>
                  <a:schemeClr val="tx1"/>
                </a:solidFill>
              </a:rPr>
              <a:t>об административных правонарушениях в отношении должностных лиц </a:t>
            </a:r>
            <a:r>
              <a:rPr lang="ru-RU" sz="1200" dirty="0" smtClean="0">
                <a:solidFill>
                  <a:schemeClr val="tx1"/>
                </a:solidFill>
              </a:rPr>
              <a:t>заказчиков.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5" y="1053108"/>
            <a:ext cx="521121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БЕЗОПАСНЫЕ И КАЧЕСТВЕННЫЕ АВТОМОБИЛЬНЫЕ ДОРГОИ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7" y="2852936"/>
            <a:ext cx="7728395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Проведено </a:t>
            </a:r>
            <a:r>
              <a:rPr lang="ru-RU" sz="1200" b="1" dirty="0">
                <a:solidFill>
                  <a:schemeClr val="tx1"/>
                </a:solidFill>
              </a:rPr>
              <a:t>10 </a:t>
            </a:r>
            <a:r>
              <a:rPr lang="ru-RU" sz="1200" b="1" dirty="0" smtClean="0">
                <a:solidFill>
                  <a:schemeClr val="tx1"/>
                </a:solidFill>
              </a:rPr>
              <a:t>контрольных мероприятий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при этом выявлены нарушения в </a:t>
            </a:r>
            <a:r>
              <a:rPr lang="ru-RU" sz="1200" b="1" dirty="0" smtClean="0">
                <a:solidFill>
                  <a:schemeClr val="tx1"/>
                </a:solidFill>
              </a:rPr>
              <a:t>3 закупках </a:t>
            </a:r>
            <a:r>
              <a:rPr lang="ru-RU" sz="1200" dirty="0">
                <a:solidFill>
                  <a:schemeClr val="tx1"/>
                </a:solidFill>
              </a:rPr>
              <a:t>в части утверждения документации с нарушением требований законодательства о контрактной </a:t>
            </a:r>
            <a:r>
              <a:rPr lang="ru-RU" sz="1200" dirty="0" smtClean="0">
                <a:solidFill>
                  <a:schemeClr val="tx1"/>
                </a:solidFill>
              </a:rPr>
              <a:t>системе.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устранения нарушений </a:t>
            </a:r>
            <a:r>
              <a:rPr lang="ru-RU" sz="1200" dirty="0" smtClean="0">
                <a:solidFill>
                  <a:schemeClr val="tx1"/>
                </a:solidFill>
              </a:rPr>
              <a:t>выдано </a:t>
            </a:r>
            <a:r>
              <a:rPr lang="ru-RU" sz="1200" b="1" dirty="0" smtClean="0">
                <a:solidFill>
                  <a:schemeClr val="tx1"/>
                </a:solidFill>
              </a:rPr>
              <a:t>3 предписания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Дела </a:t>
            </a:r>
            <a:r>
              <a:rPr lang="ru-RU" sz="1200" dirty="0">
                <a:solidFill>
                  <a:schemeClr val="tx1"/>
                </a:solidFill>
              </a:rPr>
              <a:t>об административных правонарушениях </a:t>
            </a:r>
            <a:r>
              <a:rPr lang="ru-RU" sz="1200" dirty="0" smtClean="0">
                <a:solidFill>
                  <a:schemeClr val="tx1"/>
                </a:solidFill>
              </a:rPr>
              <a:t>находятся </a:t>
            </a:r>
            <a:r>
              <a:rPr lang="ru-RU" sz="1200" dirty="0">
                <a:solidFill>
                  <a:schemeClr val="tx1"/>
                </a:solidFill>
              </a:rPr>
              <a:t>в стадии возбуждения.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22375" y="1121250"/>
            <a:ext cx="521121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ЭКОЛОГИЯ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2924944"/>
            <a:ext cx="71287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Осуществлено </a:t>
            </a:r>
            <a:r>
              <a:rPr lang="ru-RU" sz="1200" b="1" dirty="0" smtClean="0">
                <a:solidFill>
                  <a:schemeClr val="tx1"/>
                </a:solidFill>
              </a:rPr>
              <a:t>3 контрольных мероприятия</a:t>
            </a:r>
            <a:r>
              <a:rPr lang="ru-RU" sz="1200" dirty="0" smtClean="0">
                <a:solidFill>
                  <a:schemeClr val="tx1"/>
                </a:solidFill>
              </a:rPr>
              <a:t>, нарушений не выявлено.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2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CB502A-BC70-4145-9936-3EA5D93E67BE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635375" y="32845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5219700" y="4724400"/>
            <a:ext cx="18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0013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ИТОГИ КОНТРОЛЬНЫХ МЕРОПРИЯТИЙ В РАМКАХ НАЦПРОЕКТОВ </a:t>
            </a:r>
            <a:b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altLang="ru-RU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 ПЕРВОМ ПОЛУГОДИИ 2021 ГОДА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776" y="1124744"/>
            <a:ext cx="37444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ЦИФРОВАЯ ЭКОНОМИКА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2887874"/>
            <a:ext cx="7632848" cy="858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Проведено </a:t>
            </a:r>
            <a:r>
              <a:rPr lang="ru-RU" sz="1200" b="1" dirty="0" smtClean="0">
                <a:solidFill>
                  <a:schemeClr val="tx1"/>
                </a:solidFill>
              </a:rPr>
              <a:t>1 контрольное мероприятие</a:t>
            </a:r>
            <a:r>
              <a:rPr lang="ru-RU" sz="1200" dirty="0" smtClean="0">
                <a:solidFill>
                  <a:schemeClr val="tx1"/>
                </a:solidFill>
              </a:rPr>
              <a:t>, нарушений не выявлено.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98884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16727</TotalTime>
  <Words>518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Trebuchet MS</vt:lpstr>
      <vt:lpstr>Оформление по умолчанию</vt:lpstr>
      <vt:lpstr>Презентация PowerPoint</vt:lpstr>
      <vt:lpstr>КОНТРОЛЬНЫЕ МЕРОПРИЯТИЯ В РАМКАХ НАЦПРОЕКТОВ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  <vt:lpstr>ИТОГИ КОНТРОЛЬНЫХ МЕРОПРИЯТИЙ В РАМКАХ НАЦПРОЕКТОВ  В ПЕРВОМ ПОЛУГОДИИ 2021 ГОДА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Елена Александровна Казакова</cp:lastModifiedBy>
  <cp:revision>1108</cp:revision>
  <cp:lastPrinted>2020-05-10T12:22:34Z</cp:lastPrinted>
  <dcterms:created xsi:type="dcterms:W3CDTF">2011-08-24T07:02:51Z</dcterms:created>
  <dcterms:modified xsi:type="dcterms:W3CDTF">2021-08-05T06:43:10Z</dcterms:modified>
</cp:coreProperties>
</file>